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4"/>
  </p:notesMasterIdLst>
  <p:handoutMasterIdLst>
    <p:handoutMasterId r:id="rId15"/>
  </p:handoutMasterIdLst>
  <p:sldIdLst>
    <p:sldId id="256" r:id="rId5"/>
    <p:sldId id="331" r:id="rId6"/>
    <p:sldId id="308" r:id="rId7"/>
    <p:sldId id="327" r:id="rId8"/>
    <p:sldId id="324" r:id="rId9"/>
    <p:sldId id="328" r:id="rId10"/>
    <p:sldId id="329" r:id="rId11"/>
    <p:sldId id="310" r:id="rId12"/>
    <p:sldId id="314" r:id="rId13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8" autoAdjust="0"/>
    <p:restoredTop sz="96571" autoAdjust="0"/>
  </p:normalViewPr>
  <p:slideViewPr>
    <p:cSldViewPr snapToGrid="0" showGuides="1">
      <p:cViewPr varScale="1">
        <p:scale>
          <a:sx n="121" d="100"/>
          <a:sy n="121" d="100"/>
        </p:scale>
        <p:origin x="1008" y="8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doi.org/10.6084/m9.figshare.12719834" TargetMode="External"/><Relationship Id="rId4" Type="http://schemas.openxmlformats.org/officeDocument/2006/relationships/hyperlink" Target="https://app.box.com/folder/1186639879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191839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tterscientificsoftware/hello-numerical-world-atpesc-20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2452099" y="2931437"/>
            <a:ext cx="72846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David E. Bernholdt, Anshu Dubey, Mark C. Miller, Katherine M. Riley, and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spcBef>
                <a:spcPts val="1200"/>
              </a:spcBef>
            </a:pPr>
            <a:r>
              <a:rPr lang="en-US" sz="2400" dirty="0"/>
              <a:t>Software Productivity Track, ATPESC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29" y="4834285"/>
            <a:ext cx="6868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Tutorial slides: </a:t>
            </a:r>
            <a:r>
              <a:rPr lang="en-US" sz="2000" b="1" dirty="0">
                <a:hlinkClick r:id="rId4"/>
              </a:rPr>
              <a:t>https://app.box.com/folder/118663987937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hlinkClick r:id="rId5"/>
              </a:rPr>
              <a:t>https://doi.org/10.6084/m9.figshare.12719834</a:t>
            </a:r>
            <a:endParaRPr lang="en-US" sz="2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9CE9DB-1496-43FF-925A-21ACEB1DA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5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2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/>
              <a:t>Anshu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Mark Miller, LLNL</a:t>
            </a:r>
          </a:p>
          <a:p>
            <a:pPr>
              <a:spcBef>
                <a:spcPts val="1000"/>
              </a:spcBef>
            </a:pPr>
            <a:r>
              <a:rPr lang="en-US" dirty="0"/>
              <a:t>Katherine Riley,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3200"/>
              </a:spcBef>
            </a:pPr>
            <a:r>
              <a:rPr lang="en-US" dirty="0"/>
              <a:t>With help from: Pat Grubel, LANL; Rinku Gupta, ANL; David Rogers, ORNL</a:t>
            </a:r>
          </a:p>
          <a:p>
            <a:pPr>
              <a:spcBef>
                <a:spcPts val="32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30D4-7026-4A5F-AA8F-29CA0C425D2A}"/>
              </a:ext>
            </a:extLst>
          </p:cNvPr>
          <p:cNvGrpSpPr/>
          <p:nvPr/>
        </p:nvGrpSpPr>
        <p:grpSpPr>
          <a:xfrm>
            <a:off x="4919509" y="1074885"/>
            <a:ext cx="997822" cy="1543076"/>
            <a:chOff x="5595501" y="514448"/>
            <a:chExt cx="997822" cy="15430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5595501" y="514448"/>
              <a:ext cx="997822" cy="1205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B330FD-90AE-4946-AA4B-CA68C57F1A81}"/>
                </a:ext>
              </a:extLst>
            </p:cNvPr>
            <p:cNvSpPr txBox="1"/>
            <p:nvPr/>
          </p:nvSpPr>
          <p:spPr>
            <a:xfrm>
              <a:off x="5707127" y="1715892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83243-AC24-4C10-9620-C74BFE6DDDBB}"/>
              </a:ext>
            </a:extLst>
          </p:cNvPr>
          <p:cNvGrpSpPr/>
          <p:nvPr/>
        </p:nvGrpSpPr>
        <p:grpSpPr>
          <a:xfrm>
            <a:off x="7508762" y="1033685"/>
            <a:ext cx="997822" cy="1539968"/>
            <a:chOff x="7206012" y="513489"/>
            <a:chExt cx="997822" cy="1539968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115E5B2-BB67-4A80-9BD7-1EF8EB353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" r="7118"/>
            <a:stretch/>
          </p:blipFill>
          <p:spPr>
            <a:xfrm>
              <a:off x="7206012" y="513489"/>
              <a:ext cx="997822" cy="1207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EC4F2-AB39-4BC0-9A24-61C93B772F11}"/>
                </a:ext>
              </a:extLst>
            </p:cNvPr>
            <p:cNvSpPr txBox="1"/>
            <p:nvPr/>
          </p:nvSpPr>
          <p:spPr>
            <a:xfrm>
              <a:off x="7285578" y="1711825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Anshu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C3F08-3FF4-4944-8462-7DC589BF54F6}"/>
              </a:ext>
            </a:extLst>
          </p:cNvPr>
          <p:cNvGrpSpPr/>
          <p:nvPr/>
        </p:nvGrpSpPr>
        <p:grpSpPr>
          <a:xfrm>
            <a:off x="6126988" y="2129523"/>
            <a:ext cx="1172117" cy="1548640"/>
            <a:chOff x="6611641" y="2281949"/>
            <a:chExt cx="1172117" cy="1548640"/>
          </a:xfrm>
        </p:grpSpPr>
        <p:pic>
          <p:nvPicPr>
            <p:cNvPr id="10" name="Picture 9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18D9F43-2AEF-49F1-98B5-780BB7C5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r="8680"/>
            <a:stretch/>
          </p:blipFill>
          <p:spPr>
            <a:xfrm>
              <a:off x="6698788" y="2281949"/>
              <a:ext cx="997822" cy="12070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4C1D1-7F33-476C-96A6-F4D2268C9ED1}"/>
                </a:ext>
              </a:extLst>
            </p:cNvPr>
            <p:cNvSpPr txBox="1"/>
            <p:nvPr/>
          </p:nvSpPr>
          <p:spPr>
            <a:xfrm>
              <a:off x="6611641" y="3488957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Katherine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67382-BCA0-4B89-8636-7B36059586C1}"/>
              </a:ext>
            </a:extLst>
          </p:cNvPr>
          <p:cNvGrpSpPr/>
          <p:nvPr/>
        </p:nvGrpSpPr>
        <p:grpSpPr>
          <a:xfrm>
            <a:off x="9891505" y="1025520"/>
            <a:ext cx="965606" cy="1545411"/>
            <a:chOff x="9127826" y="513489"/>
            <a:chExt cx="965606" cy="1545411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C0AB3E9-C682-4213-8EF8-EA9A85BC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826" y="513489"/>
              <a:ext cx="965606" cy="1207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FDA5-F775-4D11-BFFB-F6BC3F5CD67E}"/>
                </a:ext>
              </a:extLst>
            </p:cNvPr>
            <p:cNvSpPr txBox="1"/>
            <p:nvPr/>
          </p:nvSpPr>
          <p:spPr>
            <a:xfrm>
              <a:off x="9261816" y="1717268"/>
              <a:ext cx="6976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Mark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56961-A2FB-42F2-8BC9-D5D11053FC8E}"/>
              </a:ext>
            </a:extLst>
          </p:cNvPr>
          <p:cNvGrpSpPr/>
          <p:nvPr/>
        </p:nvGrpSpPr>
        <p:grpSpPr>
          <a:xfrm>
            <a:off x="8716241" y="2126007"/>
            <a:ext cx="965606" cy="1548640"/>
            <a:chOff x="8855956" y="2281949"/>
            <a:chExt cx="965606" cy="1548640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1693E785-26EE-4960-839B-C4C50B89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3872"/>
            <a:stretch/>
          </p:blipFill>
          <p:spPr>
            <a:xfrm>
              <a:off x="8855956" y="2281949"/>
              <a:ext cx="965606" cy="12070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EBD0E-9E09-4AA2-8A96-27F1CD5E0CB4}"/>
                </a:ext>
              </a:extLst>
            </p:cNvPr>
            <p:cNvSpPr txBox="1"/>
            <p:nvPr/>
          </p:nvSpPr>
          <p:spPr>
            <a:xfrm>
              <a:off x="9066889" y="3488957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Strategies for Working Remotely panel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12BA-8349-4F63-995A-1905707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93A-8687-4A10-A3FB-77446A44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1214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a repository, based on the Heat Equation example used on Tuesday that we will use to demonstrate some concepts, and there will be some exercises you can do as </a:t>
            </a:r>
            <a:r>
              <a:rPr lang="en-US" i="1" dirty="0"/>
              <a:t>“homework”, </a:t>
            </a:r>
            <a:r>
              <a:rPr lang="en-US" dirty="0"/>
              <a:t>if desired.</a:t>
            </a:r>
          </a:p>
          <a:p>
            <a:pPr marL="0" indent="0">
              <a:buNone/>
            </a:pPr>
            <a:r>
              <a:rPr lang="en-US" dirty="0"/>
              <a:t>You will need…</a:t>
            </a:r>
          </a:p>
          <a:p>
            <a:r>
              <a:rPr lang="en-US" b="1" dirty="0"/>
              <a:t>GitHub account</a:t>
            </a:r>
          </a:p>
          <a:p>
            <a:r>
              <a:rPr lang="en-US" b="1" dirty="0"/>
              <a:t>Fork of the tutorial GitHub repository</a:t>
            </a:r>
          </a:p>
          <a:p>
            <a:pPr lvl="1"/>
            <a:r>
              <a:rPr lang="en-US" dirty="0">
                <a:hlinkClick r:id="rId2"/>
              </a:rPr>
              <a:t>https://github.com/betterscientificsoftware/hello-numerical-world-atpesc-2020</a:t>
            </a:r>
            <a:endParaRPr lang="en-US" dirty="0"/>
          </a:p>
          <a:p>
            <a:pPr lvl="1"/>
            <a:r>
              <a:rPr lang="en-US" dirty="0"/>
              <a:t>You can submit your work for feedback by making pull requests to the upstream repo</a:t>
            </a:r>
          </a:p>
          <a:p>
            <a:pPr lvl="1"/>
            <a:r>
              <a:rPr lang="en-US" dirty="0"/>
              <a:t>We will provide feedback as quickly as we can, but please be patient</a:t>
            </a:r>
          </a:p>
          <a:p>
            <a:r>
              <a:rPr lang="en-US" b="1" dirty="0"/>
              <a:t>Access to a working development environment </a:t>
            </a:r>
            <a:r>
              <a:rPr lang="en-US" b="1"/>
              <a:t>for C++ </a:t>
            </a:r>
            <a:r>
              <a:rPr lang="en-US" b="1" dirty="0"/>
              <a:t>and/or Fortran</a:t>
            </a:r>
          </a:p>
          <a:p>
            <a:pPr lvl="1"/>
            <a:r>
              <a:rPr lang="en-US" dirty="0"/>
              <a:t>Typical Linux or Mac systems should be fine (git, editor, compilers, make, etc.)</a:t>
            </a:r>
          </a:p>
          <a:p>
            <a:pPr lvl="1"/>
            <a:r>
              <a:rPr lang="en-US" dirty="0"/>
              <a:t>Using a remote system is fine</a:t>
            </a:r>
          </a:p>
        </p:txBody>
      </p:sp>
    </p:spTree>
    <p:extLst>
      <p:ext uri="{BB962C8B-B14F-4D97-AF65-F5344CB8AC3E}">
        <p14:creationId xmlns:p14="http://schemas.microsoft.com/office/powerpoint/2010/main" val="21876681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2280</TotalTime>
  <Words>1203</Words>
  <Application>Microsoft Office PowerPoint</Application>
  <PresentationFormat>Custom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Hands-On Activities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329</cp:revision>
  <cp:lastPrinted>2017-11-02T18:35:01Z</cp:lastPrinted>
  <dcterms:created xsi:type="dcterms:W3CDTF">2018-11-06T17:28:56Z</dcterms:created>
  <dcterms:modified xsi:type="dcterms:W3CDTF">2020-07-30T11:55:10Z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